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9" d="100"/>
          <a:sy n="39" d="100"/>
        </p:scale>
        <p:origin x="883"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Low-angle exterior view of a modern building facade covered with aluminium discs under a clear, blue sky"/>
          <p:cNvSpPr>
            <a:spLocks noGrp="1"/>
          </p:cNvSpPr>
          <p:nvPr>
            <p:ph type="pic" sz="quarter" idx="21"/>
          </p:nvPr>
        </p:nvSpPr>
        <p:spPr>
          <a:xfrm>
            <a:off x="15417800" y="1270000"/>
            <a:ext cx="8144934" cy="5410200"/>
          </a:xfrm>
          <a:prstGeom prst="rect">
            <a:avLst/>
          </a:prstGeom>
        </p:spPr>
        <p:txBody>
          <a:bodyPr lIns="91439" tIns="45719" rIns="91439" bIns="45719">
            <a:noAutofit/>
          </a:bodyPr>
          <a:lstStyle/>
          <a:p>
            <a:endParaRPr/>
          </a:p>
        </p:txBody>
      </p:sp>
      <p:sp>
        <p:nvSpPr>
          <p:cNvPr id="125" name="Low-angle view of a modern, curved building under a cloudy sky"/>
          <p:cNvSpPr>
            <a:spLocks noGrp="1"/>
          </p:cNvSpPr>
          <p:nvPr>
            <p:ph type="pic" sz="quarter" idx="22"/>
          </p:nvPr>
        </p:nvSpPr>
        <p:spPr>
          <a:xfrm>
            <a:off x="15443200" y="7086600"/>
            <a:ext cx="8138580" cy="5422900"/>
          </a:xfrm>
          <a:prstGeom prst="rect">
            <a:avLst/>
          </a:prstGeom>
        </p:spPr>
        <p:txBody>
          <a:bodyPr lIns="91439" tIns="45719" rIns="91439" bIns="45719">
            <a:noAutofit/>
          </a:bodyPr>
          <a:lstStyle/>
          <a:p>
            <a:endParaRPr/>
          </a:p>
        </p:txBody>
      </p:sp>
      <p:sp>
        <p:nvSpPr>
          <p:cNvPr id="126" name="View from inside a modern white building with glass panels, looking up to a bright, partly cloudy sky"/>
          <p:cNvSpPr>
            <a:spLocks noGrp="1"/>
          </p:cNvSpPr>
          <p:nvPr>
            <p:ph type="pic" idx="23"/>
          </p:nvPr>
        </p:nvSpPr>
        <p:spPr>
          <a:xfrm>
            <a:off x="-124635" y="1270000"/>
            <a:ext cx="16840169" cy="11243712"/>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bg>
      <p:bgPr>
        <a:solidFill>
          <a:srgbClr val="FFFFFF"/>
        </a:solidFill>
        <a:effectLst/>
      </p:bgPr>
    </p:bg>
    <p:spTree>
      <p:nvGrpSpPr>
        <p:cNvPr id="1" name=""/>
        <p:cNvGrpSpPr/>
        <p:nvPr/>
      </p:nvGrpSpPr>
      <p:grpSpPr>
        <a:xfrm>
          <a:off x="0" y="0"/>
          <a:ext cx="0" cy="0"/>
          <a:chOff x="0" y="0"/>
          <a:chExt cx="0" cy="0"/>
        </a:xfrm>
      </p:grpSpPr>
      <p:sp>
        <p:nvSpPr>
          <p:cNvPr id="134" name="Low-angle view of the Azadi Tower in Tehran, Iran against a clear, bright sky"/>
          <p:cNvSpPr>
            <a:spLocks noGrp="1"/>
          </p:cNvSpPr>
          <p:nvPr>
            <p:ph type="pic" idx="21"/>
          </p:nvPr>
        </p:nvSpPr>
        <p:spPr>
          <a:xfrm>
            <a:off x="0" y="-1282700"/>
            <a:ext cx="24384000" cy="162814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bg>
      <p:bgPr>
        <a:solidFill>
          <a:srgbClr val="FFFFFF"/>
        </a:solidFill>
        <a:effectLst/>
      </p:bgPr>
    </p:bg>
    <p:spTree>
      <p:nvGrpSpPr>
        <p:cNvPr id="1" name=""/>
        <p:cNvGrpSpPr/>
        <p:nvPr/>
      </p:nvGrpSpPr>
      <p:grpSpPr>
        <a:xfrm>
          <a:off x="0" y="0"/>
          <a:ext cx="0" cy="0"/>
          <a:chOff x="0" y="0"/>
          <a:chExt cx="0" cy="0"/>
        </a:xfrm>
      </p:grpSpPr>
      <p:sp>
        <p:nvSpPr>
          <p:cNvPr id="21" name="View from inside a stone structure, looking out towards stairs and a clear, blue sky"/>
          <p:cNvSpPr>
            <a:spLocks noGrp="1"/>
          </p:cNvSpPr>
          <p:nvPr>
            <p:ph type="pic" idx="21"/>
          </p:nvPr>
        </p:nvSpPr>
        <p:spPr>
          <a:xfrm>
            <a:off x="0" y="-1270000"/>
            <a:ext cx="24384000" cy="16272934"/>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A modern white building with glass panels against a clear, blue sky"/>
          <p:cNvSpPr>
            <a:spLocks noGrp="1"/>
          </p:cNvSpPr>
          <p:nvPr>
            <p:ph type="pic" idx="21"/>
          </p:nvPr>
        </p:nvSpPr>
        <p:spPr>
          <a:xfrm>
            <a:off x="9271000" y="1270000"/>
            <a:ext cx="16764000" cy="111760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Small section of a modern shell bridge in Qingdao, Shandong, China with a partly cloudy sky above"/>
          <p:cNvSpPr>
            <a:spLocks noGrp="1"/>
          </p:cNvSpPr>
          <p:nvPr>
            <p:ph type="pic" idx="22"/>
          </p:nvPr>
        </p:nvSpPr>
        <p:spPr>
          <a:xfrm>
            <a:off x="9271000" y="1263848"/>
            <a:ext cx="16773843" cy="11188205"/>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7"/>
          <a:srcRect/>
          <a:stretch>
            <a:fillRect/>
          </a:stretch>
        </a:blip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1" name="Yashraj Ghosalkar | 209301650"/>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rPr lang="en-US" dirty="0"/>
              <a:t>Sparsh Prajapati</a:t>
            </a:r>
            <a:r>
              <a:rPr dirty="0"/>
              <a:t>| 209301</a:t>
            </a:r>
            <a:r>
              <a:rPr lang="en-US" dirty="0"/>
              <a:t>228</a:t>
            </a:r>
            <a:endParaRPr dirty="0"/>
          </a:p>
        </p:txBody>
      </p:sp>
      <p:sp>
        <p:nvSpPr>
          <p:cNvPr id="152" name="Path Planning using BFS"/>
          <p:cNvSpPr txBox="1">
            <a:spLocks noGrp="1"/>
          </p:cNvSpPr>
          <p:nvPr>
            <p:ph type="ctrTitle"/>
          </p:nvPr>
        </p:nvSpPr>
        <p:spPr>
          <a:prstGeom prst="rect">
            <a:avLst/>
          </a:prstGeom>
        </p:spPr>
        <p:txBody>
          <a:bodyPr/>
          <a:lstStyle/>
          <a:p>
            <a:r>
              <a:t>Path Planning using BFS</a:t>
            </a:r>
            <a:r>
              <a:rPr sz="1200" spc="-24">
                <a:latin typeface="Times Roman"/>
                <a:ea typeface="Times Roman"/>
                <a:cs typeface="Times Roman"/>
                <a:sym typeface="Times Roman"/>
              </a:rPr>
              <a:t> </a:t>
            </a:r>
          </a:p>
        </p:txBody>
      </p:sp>
      <p:sp>
        <p:nvSpPr>
          <p:cNvPr id="153" name="Artificial Intelligence and Soft Computing PROJECT"/>
          <p:cNvSpPr txBox="1">
            <a:spLocks noGrp="1"/>
          </p:cNvSpPr>
          <p:nvPr>
            <p:ph type="subTitle" sz="quarter" idx="1"/>
          </p:nvPr>
        </p:nvSpPr>
        <p:spPr>
          <a:prstGeom prst="rect">
            <a:avLst/>
          </a:prstGeom>
        </p:spPr>
        <p:txBody>
          <a:bodyPr/>
          <a:lstStyle>
            <a:lvl1pPr>
              <a:defRPr sz="4600"/>
            </a:lvl1pPr>
          </a:lstStyle>
          <a:p>
            <a:r>
              <a:t>Artificial Intelligence and Soft Computing PROJECT</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4" name="Programming Language Used:…"/>
          <p:cNvSpPr txBox="1">
            <a:spLocks noGrp="1"/>
          </p:cNvSpPr>
          <p:nvPr>
            <p:ph type="body" sz="half" idx="1"/>
          </p:nvPr>
        </p:nvSpPr>
        <p:spPr>
          <a:prstGeom prst="rect">
            <a:avLst/>
          </a:prstGeom>
        </p:spPr>
        <p:txBody>
          <a:bodyPr/>
          <a:lstStyle/>
          <a:p>
            <a:pPr defTabSz="1950671">
              <a:defRPr sz="9280" spc="-185"/>
            </a:pPr>
            <a:r>
              <a:t>Programming Language Used: </a:t>
            </a:r>
          </a:p>
          <a:p>
            <a:pPr defTabSz="1950671">
              <a:defRPr sz="9280" spc="-185"/>
            </a:pPr>
            <a:endParaRPr/>
          </a:p>
          <a:p>
            <a:pPr defTabSz="1950671">
              <a:defRPr sz="9280" spc="-185">
                <a:solidFill>
                  <a:schemeClr val="accent5">
                    <a:hueOff val="-82419"/>
                    <a:satOff val="-9513"/>
                    <a:lumOff val="-16343"/>
                  </a:schemeClr>
                </a:solidFill>
              </a:defRPr>
            </a:pPr>
            <a:r>
              <a:t>Python </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6" name="Which Data Structure to Use for the Solution?"/>
          <p:cNvSpPr txBox="1">
            <a:spLocks noGrp="1"/>
          </p:cNvSpPr>
          <p:nvPr>
            <p:ph type="body" sz="half" idx="1"/>
          </p:nvPr>
        </p:nvSpPr>
        <p:spPr>
          <a:prstGeom prst="rect">
            <a:avLst/>
          </a:prstGeom>
        </p:spPr>
        <p:txBody>
          <a:bodyPr/>
          <a:lstStyle/>
          <a:p>
            <a:r>
              <a:t>Which Data Structure to Use for the Solution? </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8" name="Details of the Data Structure"/>
          <p:cNvSpPr txBox="1">
            <a:spLocks noGrp="1"/>
          </p:cNvSpPr>
          <p:nvPr>
            <p:ph type="title"/>
          </p:nvPr>
        </p:nvSpPr>
        <p:spPr>
          <a:prstGeom prst="rect">
            <a:avLst/>
          </a:prstGeom>
        </p:spPr>
        <p:txBody>
          <a:bodyPr/>
          <a:lstStyle/>
          <a:p>
            <a:r>
              <a:t>Details of the Data Structure</a:t>
            </a:r>
            <a:r>
              <a:rPr sz="1200" spc="-24">
                <a:latin typeface="Times Roman"/>
                <a:ea typeface="Times Roman"/>
                <a:cs typeface="Times Roman"/>
                <a:sym typeface="Times Roman"/>
              </a:rPr>
              <a:t> </a:t>
            </a:r>
          </a:p>
        </p:txBody>
      </p:sp>
      <p:sp>
        <p:nvSpPr>
          <p:cNvPr id="179" name="GRAPH"/>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GRAPH</a:t>
            </a:r>
          </a:p>
        </p:txBody>
      </p:sp>
      <p:sp>
        <p:nvSpPr>
          <p:cNvPr id="180" name="We will be using GRAPH for the solution.…"/>
          <p:cNvSpPr txBox="1">
            <a:spLocks noGrp="1"/>
          </p:cNvSpPr>
          <p:nvPr>
            <p:ph type="body" idx="1"/>
          </p:nvPr>
        </p:nvSpPr>
        <p:spPr>
          <a:prstGeom prst="rect">
            <a:avLst/>
          </a:prstGeom>
        </p:spPr>
        <p:txBody>
          <a:bodyPr/>
          <a:lstStyle/>
          <a:p>
            <a:pPr marL="481584" indent="-481584" algn="just" defTabSz="1926287">
              <a:spcBef>
                <a:spcPts val="3500"/>
              </a:spcBef>
              <a:defRPr sz="3792"/>
            </a:pPr>
            <a:r>
              <a:t>We will be using GRAPH for the solution.  </a:t>
            </a:r>
          </a:p>
          <a:p>
            <a:pPr marL="481584" indent="-481584" algn="just" defTabSz="1926287">
              <a:spcBef>
                <a:spcPts val="3500"/>
              </a:spcBef>
              <a:defRPr sz="3792"/>
            </a:pPr>
            <a:r>
              <a:t>Graphs have a wide range of applications in our world. Graphs are used to model paths in a city, as often seen in Google Maps. They are used to model social networks such as Facebook or LinkedIn. Graphs are also used to monitor website backlinks, internal employee networks, etc. </a:t>
            </a:r>
          </a:p>
          <a:p>
            <a:pPr marL="481584" indent="-481584" algn="just" defTabSz="1926287">
              <a:spcBef>
                <a:spcPts val="3500"/>
              </a:spcBef>
              <a:defRPr sz="3792"/>
            </a:pPr>
            <a:r>
              <a:t>A graph is an image that represents a set of objects to which other pairs of objects are linked. Connecting objects are represented by points called vertices or nodes, and connecting connectors with vertices are called edges. </a:t>
            </a:r>
          </a:p>
          <a:p>
            <a:pPr marL="481584" indent="-481584" algn="just" defTabSz="1926287">
              <a:spcBef>
                <a:spcPts val="3500"/>
              </a:spcBef>
              <a:defRPr sz="3792"/>
            </a:pPr>
            <a:r>
              <a:t>A Graph is a </a:t>
            </a:r>
            <a:r>
              <a:rPr b="1"/>
              <a:t>non-linear data structure</a:t>
            </a:r>
            <a:r>
              <a:t> that can be </a:t>
            </a:r>
            <a:r>
              <a:rPr b="1" i="1"/>
              <a:t>represented using an array of vertices</a:t>
            </a:r>
            <a:r>
              <a:t> and a </a:t>
            </a:r>
            <a:r>
              <a:rPr b="1" i="1"/>
              <a:t>two-dimensional array of edges</a:t>
            </a:r>
            <a:r>
              <a:t>. </a:t>
            </a:r>
          </a:p>
          <a:p>
            <a:pPr marL="481584" indent="-481584" algn="just" defTabSz="1926287">
              <a:spcBef>
                <a:spcPts val="3500"/>
              </a:spcBef>
              <a:defRPr sz="3792"/>
            </a:pPr>
            <a:r>
              <a:t>We will also use </a:t>
            </a:r>
            <a:r>
              <a:rPr b="1"/>
              <a:t>GRID</a:t>
            </a:r>
            <a:r>
              <a:t> for implementing our algorithm. Grids are important data structures to represent geometric structures or their subdivision. Grids are a form of the implicit graph because we can determine a node’s neighbors based on our location within the grid.</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2" name="Justify Why This is the Best Data Structure for this Application?"/>
          <p:cNvSpPr txBox="1">
            <a:spLocks noGrp="1"/>
          </p:cNvSpPr>
          <p:nvPr>
            <p:ph type="body" sz="half" idx="1"/>
          </p:nvPr>
        </p:nvSpPr>
        <p:spPr>
          <a:prstGeom prst="rect">
            <a:avLst/>
          </a:prstGeom>
        </p:spPr>
        <p:txBody>
          <a:bodyPr/>
          <a:lstStyle/>
          <a:p>
            <a:r>
              <a:t>Justify Why This is the Best Data Structure for this Application?</a:t>
            </a:r>
            <a:r>
              <a:rPr sz="1200" spc="-24">
                <a:latin typeface="Times Roman"/>
                <a:ea typeface="Times Roman"/>
                <a:cs typeface="Times Roman"/>
                <a:sym typeface="Times Roman"/>
              </a:rPr>
              <a:t> </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4" name="Graphs data structure are used in the implementation of this project that is BFS algorithm is used on these graphs because they are a powerful and versatile data structure that easily allows you to represent real-life relationships between different type"/>
          <p:cNvSpPr txBox="1">
            <a:spLocks noGrp="1"/>
          </p:cNvSpPr>
          <p:nvPr>
            <p:ph type="body" idx="1"/>
          </p:nvPr>
        </p:nvSpPr>
        <p:spPr>
          <a:xfrm>
            <a:off x="1206500" y="1211484"/>
            <a:ext cx="21971000" cy="11293032"/>
          </a:xfrm>
          <a:prstGeom prst="rect">
            <a:avLst/>
          </a:prstGeom>
        </p:spPr>
        <p:txBody>
          <a:bodyPr/>
          <a:lstStyle/>
          <a:p>
            <a:pPr marL="554736" indent="-554736" algn="just" defTabSz="2218888">
              <a:spcBef>
                <a:spcPts val="4000"/>
              </a:spcBef>
              <a:defRPr sz="4368"/>
            </a:pPr>
            <a:r>
              <a:t>Graphs data structure are used in the implementation of this project that is BFS algorithm is used on these graphs because they are a powerful and versatile data structure that easily allows you to represent real-life relationships between different types of data. </a:t>
            </a:r>
          </a:p>
          <a:p>
            <a:pPr marL="554736" indent="-554736" algn="just" defTabSz="2218888">
              <a:spcBef>
                <a:spcPts val="4000"/>
              </a:spcBef>
              <a:defRPr sz="4368"/>
            </a:pPr>
            <a:r>
              <a:t>Since graphs can easily map any size of area or system and in a sequential manner using the system of coordinates It gives us a good medium to apply our algorithm on. </a:t>
            </a:r>
          </a:p>
          <a:p>
            <a:pPr marL="554736" indent="-554736" algn="just" defTabSz="2218888">
              <a:spcBef>
                <a:spcPts val="4000"/>
              </a:spcBef>
              <a:defRPr sz="4368"/>
            </a:pPr>
            <a:r>
              <a:t>No other data structure can be used to visualize the paths between two points much less find the most efficient path. </a:t>
            </a:r>
          </a:p>
          <a:p>
            <a:pPr marL="554736" indent="-554736" algn="just" defTabSz="2218888">
              <a:spcBef>
                <a:spcPts val="4000"/>
              </a:spcBef>
              <a:defRPr sz="4368"/>
            </a:pPr>
            <a:r>
              <a:t>Secondly, Graphs are the best choices here because they are easy to implement by using a list or array. You have the flexibility to choose representation according to your requirement. </a:t>
            </a:r>
          </a:p>
          <a:p>
            <a:pPr marL="554736" indent="-554736" algn="just" defTabSz="2218888">
              <a:spcBef>
                <a:spcPts val="4000"/>
              </a:spcBef>
              <a:defRPr sz="4368"/>
            </a:pPr>
            <a:r>
              <a:t>Finally, graphs are the way to go because they provide a compact model of the system or map and can store data of the relations between each entity or vertex in the graph (example weighted edges) and also allow access and manipulation of this data as and when required systemically.</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86" name="Implementation Details"/>
          <p:cNvSpPr txBox="1">
            <a:spLocks noGrp="1"/>
          </p:cNvSpPr>
          <p:nvPr>
            <p:ph type="title"/>
          </p:nvPr>
        </p:nvSpPr>
        <p:spPr>
          <a:prstGeom prst="rect">
            <a:avLst/>
          </a:prstGeom>
        </p:spPr>
        <p:txBody>
          <a:bodyPr/>
          <a:lstStyle/>
          <a:p>
            <a:r>
              <a:t>Implementation Details </a:t>
            </a:r>
          </a:p>
        </p:txBody>
      </p:sp>
      <p:sp>
        <p:nvSpPr>
          <p:cNvPr id="187" name="Experimental Setup"/>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Experimental Setup</a:t>
            </a:r>
            <a:r>
              <a:rPr sz="1200">
                <a:latin typeface="Times Roman"/>
                <a:ea typeface="Times Roman"/>
                <a:cs typeface="Times Roman"/>
                <a:sym typeface="Times Roman"/>
              </a:rPr>
              <a:t> </a:t>
            </a:r>
          </a:p>
        </p:txBody>
      </p:sp>
      <p:sp>
        <p:nvSpPr>
          <p:cNvPr id="188" name="The BFS algorithm is implemented over a 5X7 grid (example) in Python3 language. The grid contains various elements such as…"/>
          <p:cNvSpPr txBox="1">
            <a:spLocks noGrp="1"/>
          </p:cNvSpPr>
          <p:nvPr>
            <p:ph type="body" idx="1"/>
          </p:nvPr>
        </p:nvSpPr>
        <p:spPr>
          <a:prstGeom prst="rect">
            <a:avLst/>
          </a:prstGeom>
        </p:spPr>
        <p:txBody>
          <a:bodyPr/>
          <a:lstStyle/>
          <a:p>
            <a:pPr marL="0" indent="0" algn="just">
              <a:buSzTx/>
              <a:buNone/>
            </a:pPr>
            <a:r>
              <a:t>The BFS algorithm is implemented over a 5X7 grid (example) in Python3 language. The grid contains various elements such as</a:t>
            </a:r>
            <a:endParaRPr sz="1200">
              <a:latin typeface="Times Roman"/>
              <a:ea typeface="Times Roman"/>
              <a:cs typeface="Times Roman"/>
              <a:sym typeface="Times Roman"/>
            </a:endParaRPr>
          </a:p>
          <a:p>
            <a:pPr marL="0" indent="0" algn="just">
              <a:buSzTx/>
              <a:buNone/>
            </a:pPr>
            <a:r>
              <a:t>'.' representing a clear path</a:t>
            </a:r>
          </a:p>
          <a:p>
            <a:pPr marL="0" indent="0" algn="just">
              <a:buSzTx/>
              <a:buNone/>
            </a:pPr>
            <a:r>
              <a:t>'#' representing the obstacles</a:t>
            </a:r>
          </a:p>
          <a:p>
            <a:pPr marL="0" indent="0" algn="just">
              <a:buSzTx/>
              <a:buNone/>
            </a:pPr>
            <a:r>
              <a:t>'S' representing Start</a:t>
            </a:r>
          </a:p>
          <a:p>
            <a:pPr marL="0" indent="0" algn="just">
              <a:buSzTx/>
              <a:buNone/>
            </a:pPr>
            <a:r>
              <a:t>'E' representing Exit</a:t>
            </a:r>
            <a:r>
              <a:rPr sz="1200">
                <a:latin typeface="Times Roman"/>
                <a:ea typeface="Times Roman"/>
                <a:cs typeface="Times Roman"/>
                <a:sym typeface="Times Roman"/>
              </a:rPr>
              <a:t> </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90" name="Backend"/>
          <p:cNvSpPr txBox="1">
            <a:spLocks noGrp="1"/>
          </p:cNvSpPr>
          <p:nvPr>
            <p:ph type="title"/>
          </p:nvPr>
        </p:nvSpPr>
        <p:spPr>
          <a:prstGeom prst="rect">
            <a:avLst/>
          </a:prstGeom>
        </p:spPr>
        <p:txBody>
          <a:bodyPr/>
          <a:lstStyle/>
          <a:p>
            <a:r>
              <a:t>Backend</a:t>
            </a:r>
            <a:r>
              <a:rPr sz="1200" spc="-24">
                <a:latin typeface="Times Roman"/>
                <a:ea typeface="Times Roman"/>
                <a:cs typeface="Times Roman"/>
                <a:sym typeface="Times Roman"/>
              </a:rPr>
              <a:t> </a:t>
            </a:r>
          </a:p>
        </p:txBody>
      </p:sp>
      <p:sp>
        <p:nvSpPr>
          <p:cNvPr id="191" name="Three key functions involved are: explore_neighbour(), solve() and reconstructPath()…"/>
          <p:cNvSpPr txBox="1">
            <a:spLocks noGrp="1"/>
          </p:cNvSpPr>
          <p:nvPr>
            <p:ph type="body" idx="1"/>
          </p:nvPr>
        </p:nvSpPr>
        <p:spPr>
          <a:xfrm>
            <a:off x="1206500" y="2755315"/>
            <a:ext cx="21971000" cy="9749201"/>
          </a:xfrm>
          <a:prstGeom prst="rect">
            <a:avLst/>
          </a:prstGeom>
        </p:spPr>
        <p:txBody>
          <a:bodyPr/>
          <a:lstStyle/>
          <a:p>
            <a:pPr marL="0" indent="0" algn="just" defTabSz="2243271">
              <a:spcBef>
                <a:spcPts val="4100"/>
              </a:spcBef>
              <a:buSzTx/>
              <a:buNone/>
              <a:defRPr sz="4416"/>
            </a:pPr>
            <a:r>
              <a:t>Three key functions involved are: </a:t>
            </a:r>
            <a:r>
              <a:rPr b="1"/>
              <a:t>explore_neighbour()</a:t>
            </a:r>
            <a:r>
              <a:t>, </a:t>
            </a:r>
            <a:r>
              <a:rPr b="1"/>
              <a:t>solve()</a:t>
            </a:r>
            <a:r>
              <a:t> and </a:t>
            </a:r>
            <a:r>
              <a:rPr b="1"/>
              <a:t>reconstructPath()</a:t>
            </a:r>
          </a:p>
          <a:p>
            <a:pPr marL="560831" indent="-560831" algn="just" defTabSz="2243271">
              <a:spcBef>
                <a:spcPts val="4100"/>
              </a:spcBef>
              <a:buSzPct val="40000"/>
              <a:buBlip>
                <a:blip r:embed="rId3"/>
              </a:buBlip>
              <a:defRPr sz="4416"/>
            </a:pPr>
            <a:r>
              <a:t>* The </a:t>
            </a:r>
            <a:r>
              <a:rPr b="1" i="1"/>
              <a:t>explore_neighbour()</a:t>
            </a:r>
            <a:r>
              <a:t> function uses direction vectors to explore nearest neighbours and adds suitable neighbours for further exploration in queue objects defined based on queue class. It also keeps track of already visited nodes as well as parent nodes of the current node using 2d arrays named visited and prev respectively. </a:t>
            </a:r>
          </a:p>
          <a:p>
            <a:pPr marL="560831" indent="-560831" algn="just" defTabSz="2243271">
              <a:spcBef>
                <a:spcPts val="4100"/>
              </a:spcBef>
              <a:buSzPct val="40000"/>
              <a:buBlip>
                <a:blip r:embed="rId3"/>
              </a:buBlip>
              <a:defRPr sz="4416"/>
            </a:pPr>
            <a:r>
              <a:t>* The </a:t>
            </a:r>
            <a:r>
              <a:rPr b="1" i="1"/>
              <a:t>solve()</a:t>
            </a:r>
            <a:r>
              <a:t> function is where the algorithm implementation takes place. It explores the nodes present in queue objects until the exit node ‘E’ is found or the queue objects are empty.</a:t>
            </a:r>
          </a:p>
          <a:p>
            <a:pPr marL="560831" indent="-560831" algn="just" defTabSz="2243271">
              <a:spcBef>
                <a:spcPts val="4100"/>
              </a:spcBef>
              <a:buSzPct val="40000"/>
              <a:buBlip>
                <a:blip r:embed="rId3"/>
              </a:buBlip>
              <a:defRPr sz="4416"/>
            </a:pPr>
            <a:r>
              <a:t>* The </a:t>
            </a:r>
            <a:r>
              <a:rPr b="1" i="1"/>
              <a:t>reconstructPath()</a:t>
            </a:r>
            <a:r>
              <a:t> function traverses through the prev 2d array and stores the path in the form of an array of tuples containing nodes’ indices. If the path starts from the Start node, then the generated path is returned, else the empty path is returned.</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93" name="Frontend"/>
          <p:cNvSpPr txBox="1">
            <a:spLocks noGrp="1"/>
          </p:cNvSpPr>
          <p:nvPr>
            <p:ph type="title"/>
          </p:nvPr>
        </p:nvSpPr>
        <p:spPr>
          <a:prstGeom prst="rect">
            <a:avLst/>
          </a:prstGeom>
        </p:spPr>
        <p:txBody>
          <a:bodyPr/>
          <a:lstStyle/>
          <a:p>
            <a:r>
              <a:t>Frontend</a:t>
            </a:r>
            <a:r>
              <a:rPr sz="1200" spc="-24">
                <a:latin typeface="Times Roman"/>
                <a:ea typeface="Times Roman"/>
                <a:cs typeface="Times Roman"/>
                <a:sym typeface="Times Roman"/>
              </a:rPr>
              <a:t> </a:t>
            </a:r>
          </a:p>
        </p:txBody>
      </p:sp>
      <p:sp>
        <p:nvSpPr>
          <p:cNvPr id="194" name="visualisation"/>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visualisation</a:t>
            </a:r>
            <a:r>
              <a:rPr sz="1200">
                <a:latin typeface="Times Roman"/>
                <a:ea typeface="Times Roman"/>
                <a:cs typeface="Times Roman"/>
                <a:sym typeface="Times Roman"/>
              </a:rPr>
              <a:t> </a:t>
            </a:r>
          </a:p>
        </p:txBody>
      </p:sp>
      <p:sp>
        <p:nvSpPr>
          <p:cNvPr id="195" name="The visuals are generated using a user-defined package named: graphics.py which is built upon the Tkinter library. (Credits: written by John Zelle for use with the book &quot;Python Programming: An Introduction to Computer Science)…"/>
          <p:cNvSpPr txBox="1">
            <a:spLocks noGrp="1"/>
          </p:cNvSpPr>
          <p:nvPr>
            <p:ph type="body" idx="1"/>
          </p:nvPr>
        </p:nvSpPr>
        <p:spPr>
          <a:prstGeom prst="rect">
            <a:avLst/>
          </a:prstGeom>
        </p:spPr>
        <p:txBody>
          <a:bodyPr/>
          <a:lstStyle/>
          <a:p>
            <a:pPr algn="just"/>
            <a:r>
              <a:t>The visuals are generated using a user-defined package named: </a:t>
            </a:r>
            <a:r>
              <a:rPr b="1"/>
              <a:t>graphics.py </a:t>
            </a:r>
            <a:r>
              <a:t>which is built upon the Tkinter library. </a:t>
            </a:r>
            <a:r>
              <a:rPr i="1"/>
              <a:t>(Credits: written by John Zelle for use with the book "Python Programming: An Introduction to Computer Science)</a:t>
            </a:r>
          </a:p>
          <a:p>
            <a:pPr algn="just"/>
            <a:r>
              <a:t>The entire visualization is executed in a </a:t>
            </a:r>
            <a:r>
              <a:rPr b="1"/>
              <a:t>1000 X 600 pixels window</a:t>
            </a:r>
            <a:r>
              <a:t>. For grid and objects visualization, the indices of nodes were scaled 100 times and were used as coordinates for the generation of objects like rectangles, circles, and letters on the graphic window. A separate agent class is defined which is represented by the letter ‘X’ that moves across the grid along the generated path. </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97" name="Complexity Analysis"/>
          <p:cNvSpPr txBox="1">
            <a:spLocks noGrp="1"/>
          </p:cNvSpPr>
          <p:nvPr>
            <p:ph type="title"/>
          </p:nvPr>
        </p:nvSpPr>
        <p:spPr>
          <a:prstGeom prst="rect">
            <a:avLst/>
          </a:prstGeom>
        </p:spPr>
        <p:txBody>
          <a:bodyPr/>
          <a:lstStyle/>
          <a:p>
            <a:r>
              <a:t>Complexity Analysis</a:t>
            </a:r>
            <a:r>
              <a:rPr sz="1200" spc="-24">
                <a:latin typeface="Times Roman"/>
                <a:ea typeface="Times Roman"/>
                <a:cs typeface="Times Roman"/>
                <a:sym typeface="Times Roman"/>
              </a:rPr>
              <a:t> </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99" name="Time Complexity"/>
          <p:cNvSpPr txBox="1">
            <a:spLocks noGrp="1"/>
          </p:cNvSpPr>
          <p:nvPr>
            <p:ph type="title"/>
          </p:nvPr>
        </p:nvSpPr>
        <p:spPr>
          <a:prstGeom prst="rect">
            <a:avLst/>
          </a:prstGeom>
        </p:spPr>
        <p:txBody>
          <a:bodyPr/>
          <a:lstStyle/>
          <a:p>
            <a:r>
              <a:t>Time Complexity</a:t>
            </a:r>
            <a:r>
              <a:rPr sz="1200" spc="-24">
                <a:latin typeface="Times Roman"/>
                <a:ea typeface="Times Roman"/>
                <a:cs typeface="Times Roman"/>
                <a:sym typeface="Times Roman"/>
              </a:rPr>
              <a:t> </a:t>
            </a:r>
          </a:p>
        </p:txBody>
      </p:sp>
      <p:sp>
        <p:nvSpPr>
          <p:cNvPr id="200" name="A graph is a pair of sets (V, E), where V is the set of vertices and E is the set of edges, connecting the pairs of vertices. The time complexity of BFS can be computed as the total number of iterations performed by the for a loop.…"/>
          <p:cNvSpPr txBox="1">
            <a:spLocks noGrp="1"/>
          </p:cNvSpPr>
          <p:nvPr>
            <p:ph type="body" idx="1"/>
          </p:nvPr>
        </p:nvSpPr>
        <p:spPr>
          <a:xfrm>
            <a:off x="1206500" y="2984610"/>
            <a:ext cx="21971000" cy="9519906"/>
          </a:xfrm>
          <a:prstGeom prst="rect">
            <a:avLst/>
          </a:prstGeom>
        </p:spPr>
        <p:txBody>
          <a:bodyPr/>
          <a:lstStyle/>
          <a:p>
            <a:pPr marL="0" indent="0" algn="just">
              <a:buSzTx/>
              <a:buNone/>
            </a:pPr>
            <a:r>
              <a:t>A graph is a pair of sets (V, E), where V is the set of vertices and E is the set of edges, connecting the pairs of vertices. The time complexity of BFS can be computed as the total number of iterations performed by the for a loop.</a:t>
            </a:r>
          </a:p>
          <a:p>
            <a:pPr marL="0" indent="0" algn="just">
              <a:buSzTx/>
              <a:buNone/>
            </a:pPr>
            <a:r>
              <a:t>Let E' be the set of all edges in the connected component visited by the algorithm. For each edge {u, v} in E,' the algorithm makes two for loop iteration steps: one time when the algorithm visits the neighbours of u, and one time when it visits the neighbours of v. Hence, the time complexity is Θ (|V| + |E'|).</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5" name="A  PROJECT REPORT  ON…"/>
          <p:cNvSpPr txBox="1">
            <a:spLocks noGrp="1"/>
          </p:cNvSpPr>
          <p:nvPr>
            <p:ph type="body" idx="1"/>
          </p:nvPr>
        </p:nvSpPr>
        <p:spPr>
          <a:xfrm>
            <a:off x="1206500" y="986285"/>
            <a:ext cx="21971000" cy="12100100"/>
          </a:xfrm>
          <a:prstGeom prst="rect">
            <a:avLst/>
          </a:prstGeom>
        </p:spPr>
        <p:txBody>
          <a:bodyPr/>
          <a:lstStyle/>
          <a:p>
            <a:pPr defTabSz="825500">
              <a:lnSpc>
                <a:spcPct val="100000"/>
              </a:lnSpc>
              <a:defRPr sz="5500" b="1" spc="0">
                <a:latin typeface="+mn-lt"/>
                <a:ea typeface="+mn-ea"/>
                <a:cs typeface="+mn-cs"/>
                <a:sym typeface="Helvetica Neue"/>
              </a:defRPr>
            </a:pPr>
            <a:r>
              <a:t>A  PROJECT REPORT  ON</a:t>
            </a:r>
          </a:p>
          <a:p>
            <a:pPr defTabSz="825500">
              <a:lnSpc>
                <a:spcPct val="100000"/>
              </a:lnSpc>
              <a:defRPr sz="5500" b="1" spc="0">
                <a:latin typeface="+mn-lt"/>
                <a:ea typeface="+mn-ea"/>
                <a:cs typeface="+mn-cs"/>
                <a:sym typeface="Helvetica Neue"/>
              </a:defRPr>
            </a:pPr>
            <a:endParaRPr sz="1466" b="0">
              <a:latin typeface="Helvetica"/>
              <a:ea typeface="Helvetica"/>
              <a:cs typeface="Helvetica"/>
              <a:sym typeface="Helvetica"/>
            </a:endParaRPr>
          </a:p>
          <a:p>
            <a:pPr defTabSz="825500">
              <a:lnSpc>
                <a:spcPct val="100000"/>
              </a:lnSpc>
              <a:defRPr sz="5500" b="1" spc="0">
                <a:latin typeface="+mn-lt"/>
                <a:ea typeface="+mn-ea"/>
                <a:cs typeface="+mn-cs"/>
                <a:sym typeface="Helvetica Neue"/>
              </a:defRPr>
            </a:pPr>
            <a:r>
              <a:t>“ </a:t>
            </a:r>
            <a:r>
              <a:rPr>
                <a:solidFill>
                  <a:schemeClr val="accent5">
                    <a:hueOff val="-82419"/>
                    <a:satOff val="-9513"/>
                    <a:lumOff val="-16343"/>
                  </a:schemeClr>
                </a:solidFill>
              </a:rPr>
              <a:t>Path Planning using BFS</a:t>
            </a:r>
            <a:r>
              <a:t> ”</a:t>
            </a:r>
          </a:p>
          <a:p>
            <a:pPr defTabSz="825500">
              <a:lnSpc>
                <a:spcPct val="100000"/>
              </a:lnSpc>
              <a:defRPr sz="5500" b="1" spc="0">
                <a:latin typeface="+mn-lt"/>
                <a:ea typeface="+mn-ea"/>
                <a:cs typeface="+mn-cs"/>
                <a:sym typeface="Helvetica Neue"/>
              </a:defRPr>
            </a:pPr>
            <a:endParaRPr/>
          </a:p>
          <a:p>
            <a:pPr defTabSz="825500">
              <a:lnSpc>
                <a:spcPct val="100000"/>
              </a:lnSpc>
              <a:defRPr sz="5500" b="1" spc="0">
                <a:latin typeface="+mn-lt"/>
                <a:ea typeface="+mn-ea"/>
                <a:cs typeface="+mn-cs"/>
                <a:sym typeface="Helvetica Neue"/>
              </a:defRPr>
            </a:pPr>
            <a:endParaRPr sz="1466" b="0">
              <a:latin typeface="Helvetica"/>
              <a:ea typeface="Helvetica"/>
              <a:cs typeface="Helvetica"/>
              <a:sym typeface="Helvetica"/>
            </a:endParaRPr>
          </a:p>
          <a:p>
            <a:pPr defTabSz="825500">
              <a:lnSpc>
                <a:spcPct val="100000"/>
              </a:lnSpc>
              <a:defRPr sz="5500" b="1" spc="0">
                <a:latin typeface="+mn-lt"/>
                <a:ea typeface="+mn-ea"/>
                <a:cs typeface="+mn-cs"/>
                <a:sym typeface="Helvetica Neue"/>
              </a:defRPr>
            </a:pPr>
            <a:r>
              <a:t>Submitted to Manipal University, Jaipur</a:t>
            </a:r>
          </a:p>
          <a:p>
            <a:pPr defTabSz="825500">
              <a:lnSpc>
                <a:spcPct val="100000"/>
              </a:lnSpc>
              <a:defRPr sz="5500" b="1" spc="0">
                <a:latin typeface="+mn-lt"/>
                <a:ea typeface="+mn-ea"/>
                <a:cs typeface="+mn-cs"/>
                <a:sym typeface="Helvetica Neue"/>
              </a:defRPr>
            </a:pPr>
            <a:endParaRPr/>
          </a:p>
          <a:p>
            <a:pPr defTabSz="825500">
              <a:lnSpc>
                <a:spcPct val="100000"/>
              </a:lnSpc>
              <a:defRPr sz="5500" b="1" spc="0">
                <a:latin typeface="+mn-lt"/>
                <a:ea typeface="+mn-ea"/>
                <a:cs typeface="+mn-cs"/>
                <a:sym typeface="Helvetica Neue"/>
              </a:defRPr>
            </a:pPr>
            <a:endParaRPr sz="1466">
              <a:latin typeface="Helvetica"/>
              <a:ea typeface="Helvetica"/>
              <a:cs typeface="Helvetica"/>
              <a:sym typeface="Helvetica"/>
            </a:endParaRPr>
          </a:p>
          <a:p>
            <a:pPr defTabSz="825500">
              <a:lnSpc>
                <a:spcPct val="100000"/>
              </a:lnSpc>
              <a:defRPr sz="3400" b="1" spc="0">
                <a:latin typeface="+mn-lt"/>
                <a:ea typeface="+mn-ea"/>
                <a:cs typeface="+mn-cs"/>
                <a:sym typeface="Helvetica Neue"/>
              </a:defRPr>
            </a:pPr>
            <a:r>
              <a:t>Towards the partial fulfillment for the Award of the Degree of</a:t>
            </a:r>
            <a:endParaRPr>
              <a:latin typeface="Helvetica"/>
              <a:ea typeface="Helvetica"/>
              <a:cs typeface="Helvetica"/>
              <a:sym typeface="Helvetica"/>
            </a:endParaRPr>
          </a:p>
          <a:p>
            <a:pPr defTabSz="825500">
              <a:lnSpc>
                <a:spcPct val="100000"/>
              </a:lnSpc>
              <a:defRPr sz="5500" b="1" spc="0">
                <a:latin typeface="+mn-lt"/>
                <a:ea typeface="+mn-ea"/>
                <a:cs typeface="+mn-cs"/>
                <a:sym typeface="Helvetica Neue"/>
              </a:defRPr>
            </a:pPr>
            <a:r>
              <a:t>BACHELOR OF TECHNOLOGY</a:t>
            </a:r>
            <a:endParaRPr sz="1466" b="0">
              <a:latin typeface="Helvetica"/>
              <a:ea typeface="Helvetica"/>
              <a:cs typeface="Helvetica"/>
              <a:sym typeface="Helvetica"/>
            </a:endParaRPr>
          </a:p>
          <a:p>
            <a:pPr defTabSz="825500">
              <a:lnSpc>
                <a:spcPct val="100000"/>
              </a:lnSpc>
              <a:defRPr sz="3400" b="1" spc="0">
                <a:latin typeface="+mn-lt"/>
                <a:ea typeface="+mn-ea"/>
                <a:cs typeface="+mn-cs"/>
                <a:sym typeface="Helvetica Neue"/>
              </a:defRPr>
            </a:pPr>
            <a:r>
              <a:t>In Computers Science and Engineering </a:t>
            </a:r>
          </a:p>
          <a:p>
            <a:pPr defTabSz="825500">
              <a:lnSpc>
                <a:spcPct val="100000"/>
              </a:lnSpc>
              <a:defRPr sz="3400" b="1" spc="0">
                <a:latin typeface="+mn-lt"/>
                <a:ea typeface="+mn-ea"/>
                <a:cs typeface="+mn-cs"/>
                <a:sym typeface="Helvetica Neue"/>
              </a:defRPr>
            </a:pPr>
            <a:endParaRPr/>
          </a:p>
          <a:p>
            <a:pPr defTabSz="825500">
              <a:lnSpc>
                <a:spcPct val="100000"/>
              </a:lnSpc>
              <a:defRPr sz="3400" b="1" spc="0">
                <a:latin typeface="+mn-lt"/>
                <a:ea typeface="+mn-ea"/>
                <a:cs typeface="+mn-cs"/>
                <a:sym typeface="Helvetica Neue"/>
              </a:defRPr>
            </a:pPr>
            <a:endParaRPr sz="1466">
              <a:latin typeface="Helvetica"/>
              <a:ea typeface="Helvetica"/>
              <a:cs typeface="Helvetica"/>
              <a:sym typeface="Helvetica"/>
            </a:endParaRPr>
          </a:p>
          <a:p>
            <a:pPr defTabSz="825500">
              <a:lnSpc>
                <a:spcPct val="100000"/>
              </a:lnSpc>
              <a:defRPr sz="5500" b="1" spc="0">
                <a:latin typeface="+mn-lt"/>
                <a:ea typeface="+mn-ea"/>
                <a:cs typeface="+mn-cs"/>
                <a:sym typeface="Helvetica Neue"/>
              </a:defRPr>
            </a:pPr>
            <a:r>
              <a:t>2020-2024</a:t>
            </a:r>
            <a:r>
              <a:rPr sz="1200">
                <a:latin typeface="Times Roman"/>
                <a:ea typeface="Times Roman"/>
                <a:cs typeface="Times Roman"/>
                <a:sym typeface="Times Roman"/>
              </a:rPr>
              <a:t> </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02" name="Space Complexity"/>
          <p:cNvSpPr txBox="1">
            <a:spLocks noGrp="1"/>
          </p:cNvSpPr>
          <p:nvPr>
            <p:ph type="title"/>
          </p:nvPr>
        </p:nvSpPr>
        <p:spPr>
          <a:prstGeom prst="rect">
            <a:avLst/>
          </a:prstGeom>
        </p:spPr>
        <p:txBody>
          <a:bodyPr/>
          <a:lstStyle/>
          <a:p>
            <a:r>
              <a:t>Space Complexity</a:t>
            </a:r>
            <a:r>
              <a:rPr sz="1200" spc="-24">
                <a:latin typeface="Times Roman"/>
                <a:ea typeface="Times Roman"/>
                <a:cs typeface="Times Roman"/>
                <a:sym typeface="Times Roman"/>
              </a:rPr>
              <a:t> </a:t>
            </a:r>
          </a:p>
        </p:txBody>
      </p:sp>
      <p:sp>
        <p:nvSpPr>
          <p:cNvPr id="203" name="When the number of vertices in the graph is known ahead of time, and additional data structures are used to determine which vertices have already been added to the queue, the space complexity can be expressed as O(|V|), where |V| is the number of vertice"/>
          <p:cNvSpPr txBox="1">
            <a:spLocks noGrp="1"/>
          </p:cNvSpPr>
          <p:nvPr>
            <p:ph type="body" idx="1"/>
          </p:nvPr>
        </p:nvSpPr>
        <p:spPr>
          <a:xfrm>
            <a:off x="1206500" y="2984610"/>
            <a:ext cx="21971000" cy="9519906"/>
          </a:xfrm>
          <a:prstGeom prst="rect">
            <a:avLst/>
          </a:prstGeom>
        </p:spPr>
        <p:txBody>
          <a:bodyPr/>
          <a:lstStyle/>
          <a:p>
            <a:pPr marL="0" indent="0" algn="just">
              <a:buSzTx/>
              <a:buNone/>
            </a:pPr>
            <a:r>
              <a:t>When the number of vertices in the graph is known ahead of time, and additional data structures are used to determine which vertices have already been added to the queue, the space complexity can be expressed as O(|V|), where |V| is the number of vertices. </a:t>
            </a:r>
          </a:p>
          <a:p>
            <a:pPr marL="0" indent="0" algn="just">
              <a:buSzTx/>
              <a:buNone/>
            </a:pPr>
            <a:r>
              <a:t>This is in addition to the space required for the graph itself, which may vary depending on the graph representation used by an implementation of the algorithm.</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05" name="Observations"/>
          <p:cNvSpPr txBox="1">
            <a:spLocks noGrp="1"/>
          </p:cNvSpPr>
          <p:nvPr>
            <p:ph type="title"/>
          </p:nvPr>
        </p:nvSpPr>
        <p:spPr>
          <a:prstGeom prst="rect">
            <a:avLst/>
          </a:prstGeom>
        </p:spPr>
        <p:txBody>
          <a:bodyPr/>
          <a:lstStyle>
            <a:lvl1pPr algn="ctr" defTabSz="1828754">
              <a:defRPr sz="8700" b="0" spc="-174">
                <a:latin typeface="Helvetica Neue Medium"/>
                <a:ea typeface="Helvetica Neue Medium"/>
                <a:cs typeface="Helvetica Neue Medium"/>
                <a:sym typeface="Helvetica Neue Medium"/>
              </a:defRPr>
            </a:lvl1pPr>
          </a:lstStyle>
          <a:p>
            <a:r>
              <a:t>Observations</a:t>
            </a:r>
          </a:p>
        </p:txBody>
      </p:sp>
      <p:sp>
        <p:nvSpPr>
          <p:cNvPr id="206" name="Path planning algorithms are used by mobile robots, unmanned aerial vehicles, and autonomous cars to identify safe, efficient, collision-free, and least-cost travel paths from an origin to a destination. In our model, we have built a matrix grid cell of "/>
          <p:cNvSpPr txBox="1">
            <a:spLocks noGrp="1"/>
          </p:cNvSpPr>
          <p:nvPr>
            <p:ph type="body" idx="1"/>
          </p:nvPr>
        </p:nvSpPr>
        <p:spPr>
          <a:xfrm>
            <a:off x="1206500" y="3351332"/>
            <a:ext cx="21971000" cy="9153184"/>
          </a:xfrm>
          <a:prstGeom prst="rect">
            <a:avLst/>
          </a:prstGeom>
        </p:spPr>
        <p:txBody>
          <a:bodyPr/>
          <a:lstStyle>
            <a:lvl1pPr marL="0" indent="0" algn="just">
              <a:buSzTx/>
              <a:buNone/>
            </a:lvl1pPr>
          </a:lstStyle>
          <a:p>
            <a:r>
              <a:t>    Path planning algorithms are used by mobile robots, unmanned aerial vehicles, and autonomous cars to identify safe, efficient, collision-free, and least-cost travel paths from an origin to a destination. In our model, we have built a matrix grid cell of 5X7. With some obstacles at some grids represented by “#”, no obstacles represented by “.”, start point represented by “S”, and endpoint represented by “E” So, using our algorithm we found the shortest path for our object for movement from S-&gt; E. Using python graphical library, we showed our shortest path and detected obstacles in a new window named “My grid”</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8" name="Screenshot 2022-11-07 at 11.11.52 PM.png" descr="Screenshot 2022-11-07 at 11.11.52 PM.png"/>
          <p:cNvPicPr>
            <a:picLocks noChangeAspect="1"/>
          </p:cNvPicPr>
          <p:nvPr/>
        </p:nvPicPr>
        <p:blipFill>
          <a:blip r:embed="rId2"/>
          <a:stretch>
            <a:fillRect/>
          </a:stretch>
        </p:blipFill>
        <p:spPr>
          <a:xfrm>
            <a:off x="-5215" y="18470"/>
            <a:ext cx="24197554" cy="15123472"/>
          </a:xfrm>
          <a:prstGeom prst="rect">
            <a:avLst/>
          </a:prstGeom>
          <a:ln w="12700">
            <a:miter lim="400000"/>
          </a:ln>
        </p:spPr>
      </p:pic>
      <p:sp>
        <p:nvSpPr>
          <p:cNvPr id="209" name="Initial State"/>
          <p:cNvSpPr txBox="1"/>
          <p:nvPr/>
        </p:nvSpPr>
        <p:spPr>
          <a:xfrm>
            <a:off x="16025127" y="11474172"/>
            <a:ext cx="7637933" cy="18495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lnSpc>
                <a:spcPct val="80000"/>
              </a:lnSpc>
              <a:defRPr sz="11600" b="1" spc="-232">
                <a:solidFill>
                  <a:srgbClr val="000000"/>
                </a:solidFill>
              </a:defRPr>
            </a:lvl1pPr>
          </a:lstStyle>
          <a:p>
            <a:r>
              <a:t>Initial State</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Final State"/>
          <p:cNvSpPr txBox="1"/>
          <p:nvPr/>
        </p:nvSpPr>
        <p:spPr>
          <a:xfrm>
            <a:off x="16025127" y="11474172"/>
            <a:ext cx="7237223" cy="18495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lnSpc>
                <a:spcPct val="80000"/>
              </a:lnSpc>
              <a:defRPr sz="11600" b="1" spc="-232">
                <a:solidFill>
                  <a:srgbClr val="000000"/>
                </a:solidFill>
              </a:defRPr>
            </a:lvl1pPr>
          </a:lstStyle>
          <a:p>
            <a:r>
              <a:t>Final State</a:t>
            </a:r>
          </a:p>
        </p:txBody>
      </p:sp>
      <p:pic>
        <p:nvPicPr>
          <p:cNvPr id="212" name="Screenshot 2022-11-07 at 11.14.02 PM.png" descr="Screenshot 2022-11-07 at 11.14.02 PM.png"/>
          <p:cNvPicPr>
            <a:picLocks noChangeAspect="1"/>
          </p:cNvPicPr>
          <p:nvPr/>
        </p:nvPicPr>
        <p:blipFill>
          <a:blip r:embed="rId2"/>
          <a:stretch>
            <a:fillRect/>
          </a:stretch>
        </p:blipFill>
        <p:spPr>
          <a:xfrm>
            <a:off x="-581721" y="-306197"/>
            <a:ext cx="27586819" cy="17241761"/>
          </a:xfrm>
          <a:prstGeom prst="rect">
            <a:avLst/>
          </a:prstGeom>
          <a:ln w="12700">
            <a:miter lim="400000"/>
          </a:ln>
        </p:spPr>
      </p:pic>
      <p:sp>
        <p:nvSpPr>
          <p:cNvPr id="213" name="Final State"/>
          <p:cNvSpPr txBox="1"/>
          <p:nvPr/>
        </p:nvSpPr>
        <p:spPr>
          <a:xfrm>
            <a:off x="15111328" y="12027260"/>
            <a:ext cx="7237223" cy="18495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lnSpc>
                <a:spcPct val="80000"/>
              </a:lnSpc>
              <a:defRPr sz="11600" b="1" spc="-232">
                <a:solidFill>
                  <a:srgbClr val="FFFFFF"/>
                </a:solidFill>
              </a:defRPr>
            </a:lvl1pPr>
          </a:lstStyle>
          <a:p>
            <a:r>
              <a:t>Final State</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15" name="Conclusion"/>
          <p:cNvSpPr txBox="1">
            <a:spLocks noGrp="1"/>
          </p:cNvSpPr>
          <p:nvPr>
            <p:ph type="title"/>
          </p:nvPr>
        </p:nvSpPr>
        <p:spPr>
          <a:prstGeom prst="rect">
            <a:avLst/>
          </a:prstGeom>
        </p:spPr>
        <p:txBody>
          <a:bodyPr/>
          <a:lstStyle>
            <a:lvl1pPr algn="ctr" defTabSz="1828754">
              <a:defRPr sz="8700" b="0" spc="-174">
                <a:latin typeface="Helvetica Neue Medium"/>
                <a:ea typeface="Helvetica Neue Medium"/>
                <a:cs typeface="Helvetica Neue Medium"/>
                <a:sym typeface="Helvetica Neue Medium"/>
              </a:defRPr>
            </a:lvl1pPr>
          </a:lstStyle>
          <a:p>
            <a:r>
              <a:t>Conclusion</a:t>
            </a:r>
          </a:p>
        </p:txBody>
      </p:sp>
      <p:sp>
        <p:nvSpPr>
          <p:cNvPr id="216" name="We can apply this algorithm to real-life applications like path planning for autonomous vehicles, robot path planning, etc., and get the desired output"/>
          <p:cNvSpPr txBox="1">
            <a:spLocks noGrp="1"/>
          </p:cNvSpPr>
          <p:nvPr>
            <p:ph type="body" idx="1"/>
          </p:nvPr>
        </p:nvSpPr>
        <p:spPr>
          <a:xfrm>
            <a:off x="1206500" y="3351332"/>
            <a:ext cx="21971000" cy="9153184"/>
          </a:xfrm>
          <a:prstGeom prst="rect">
            <a:avLst/>
          </a:prstGeom>
        </p:spPr>
        <p:txBody>
          <a:bodyPr/>
          <a:lstStyle/>
          <a:p>
            <a:pPr marL="0" indent="0" algn="just">
              <a:buSzTx/>
              <a:buNone/>
            </a:pPr>
            <a:r>
              <a:t>    We can apply this algorithm to real-life applications like path planning for autonomous vehicles, robot path planning, etc., and get the desired output</a:t>
            </a:r>
            <a:r>
              <a:rPr sz="1200">
                <a:latin typeface="Times Roman"/>
                <a:ea typeface="Times Roman"/>
                <a:cs typeface="Times Roman"/>
                <a:sym typeface="Times Roman"/>
              </a:rPr>
              <a:t> </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7" name="By…"/>
          <p:cNvSpPr txBox="1">
            <a:spLocks noGrp="1"/>
          </p:cNvSpPr>
          <p:nvPr>
            <p:ph type="body" idx="1"/>
          </p:nvPr>
        </p:nvSpPr>
        <p:spPr>
          <a:xfrm>
            <a:off x="1206500" y="986285"/>
            <a:ext cx="21971000" cy="12100100"/>
          </a:xfrm>
          <a:prstGeom prst="rect">
            <a:avLst/>
          </a:prstGeom>
        </p:spPr>
        <p:txBody>
          <a:bodyPr/>
          <a:lstStyle/>
          <a:p>
            <a:pPr defTabSz="825500">
              <a:lnSpc>
                <a:spcPct val="100000"/>
              </a:lnSpc>
              <a:defRPr sz="5500" b="1" spc="0">
                <a:latin typeface="+mn-lt"/>
                <a:ea typeface="+mn-ea"/>
                <a:cs typeface="+mn-cs"/>
                <a:sym typeface="Helvetica Neue"/>
              </a:defRPr>
            </a:pPr>
            <a:r>
              <a:rPr dirty="0"/>
              <a:t>By </a:t>
            </a:r>
          </a:p>
          <a:p>
            <a:pPr defTabSz="825500">
              <a:lnSpc>
                <a:spcPct val="100000"/>
              </a:lnSpc>
              <a:defRPr sz="5500" b="1" spc="0">
                <a:latin typeface="+mn-lt"/>
                <a:ea typeface="+mn-ea"/>
                <a:cs typeface="+mn-cs"/>
                <a:sym typeface="Helvetica Neue"/>
              </a:defRPr>
            </a:pPr>
            <a:endParaRPr sz="1466" dirty="0">
              <a:latin typeface="Helvetica"/>
              <a:ea typeface="Helvetica"/>
              <a:cs typeface="Helvetica"/>
              <a:sym typeface="Helvetica"/>
            </a:endParaRPr>
          </a:p>
          <a:p>
            <a:pPr defTabSz="825500">
              <a:lnSpc>
                <a:spcPct val="100000"/>
              </a:lnSpc>
              <a:defRPr sz="5500" b="1" spc="0">
                <a:solidFill>
                  <a:schemeClr val="accent5">
                    <a:hueOff val="-82419"/>
                    <a:satOff val="-9513"/>
                    <a:lumOff val="-16343"/>
                  </a:schemeClr>
                </a:solidFill>
                <a:latin typeface="+mn-lt"/>
                <a:ea typeface="+mn-ea"/>
                <a:cs typeface="+mn-cs"/>
                <a:sym typeface="Helvetica Neue"/>
              </a:defRPr>
            </a:pPr>
            <a:r>
              <a:rPr lang="en-US" dirty="0"/>
              <a:t>Sparsh Prajapati</a:t>
            </a:r>
            <a:r>
              <a:rPr dirty="0"/>
              <a:t>(</a:t>
            </a:r>
            <a:r>
              <a:rPr lang="en-US" dirty="0"/>
              <a:t>209301228</a:t>
            </a:r>
            <a:r>
              <a:rPr dirty="0"/>
              <a:t>)</a:t>
            </a:r>
            <a:endParaRPr sz="1466" b="0" dirty="0">
              <a:latin typeface="Helvetica"/>
              <a:ea typeface="Helvetica"/>
              <a:cs typeface="Helvetica"/>
              <a:sym typeface="Helvetica"/>
            </a:endParaRPr>
          </a:p>
          <a:p>
            <a:pPr defTabSz="825500">
              <a:lnSpc>
                <a:spcPct val="100000"/>
              </a:lnSpc>
              <a:defRPr sz="5500" b="1" spc="0">
                <a:latin typeface="+mn-lt"/>
                <a:ea typeface="+mn-ea"/>
                <a:cs typeface="+mn-cs"/>
                <a:sym typeface="Helvetica Neue"/>
              </a:defRPr>
            </a:pPr>
            <a:r>
              <a:rPr dirty="0"/>
              <a:t>V Sem. Section - E </a:t>
            </a:r>
          </a:p>
          <a:p>
            <a:pPr defTabSz="825500">
              <a:lnSpc>
                <a:spcPct val="100000"/>
              </a:lnSpc>
              <a:defRPr sz="5500" b="1" spc="0">
                <a:latin typeface="+mn-lt"/>
                <a:ea typeface="+mn-ea"/>
                <a:cs typeface="+mn-cs"/>
                <a:sym typeface="Helvetica Neue"/>
              </a:defRPr>
            </a:pPr>
            <a:endParaRPr dirty="0"/>
          </a:p>
          <a:p>
            <a:pPr defTabSz="825500">
              <a:lnSpc>
                <a:spcPct val="100000"/>
              </a:lnSpc>
              <a:defRPr sz="5500" b="1" spc="0">
                <a:latin typeface="+mn-lt"/>
                <a:ea typeface="+mn-ea"/>
                <a:cs typeface="+mn-cs"/>
                <a:sym typeface="Helvetica Neue"/>
              </a:defRPr>
            </a:pPr>
            <a:endParaRPr sz="1466" b="0" dirty="0">
              <a:latin typeface="Helvetica"/>
              <a:ea typeface="Helvetica"/>
              <a:cs typeface="Helvetica"/>
              <a:sym typeface="Helvetica"/>
            </a:endParaRPr>
          </a:p>
          <a:p>
            <a:pPr defTabSz="825500">
              <a:lnSpc>
                <a:spcPct val="100000"/>
              </a:lnSpc>
              <a:defRPr sz="5500" b="1" spc="0">
                <a:latin typeface="+mn-lt"/>
                <a:ea typeface="+mn-ea"/>
                <a:cs typeface="+mn-cs"/>
                <a:sym typeface="Helvetica Neue"/>
              </a:defRPr>
            </a:pPr>
            <a:endParaRPr sz="1466" dirty="0">
              <a:latin typeface="Helvetica"/>
              <a:ea typeface="Helvetica"/>
              <a:cs typeface="Helvetica"/>
              <a:sym typeface="Helvetica"/>
            </a:endParaRPr>
          </a:p>
          <a:p>
            <a:pPr defTabSz="825500">
              <a:lnSpc>
                <a:spcPct val="100000"/>
              </a:lnSpc>
              <a:defRPr sz="5500" b="1" spc="0">
                <a:latin typeface="+mn-lt"/>
                <a:ea typeface="+mn-ea"/>
                <a:cs typeface="+mn-cs"/>
                <a:sym typeface="Helvetica Neue"/>
              </a:defRPr>
            </a:pPr>
            <a:r>
              <a:rPr dirty="0"/>
              <a:t>Under the guidance of </a:t>
            </a:r>
            <a:endParaRPr sz="1466" dirty="0">
              <a:latin typeface="Helvetica"/>
              <a:ea typeface="Helvetica"/>
              <a:cs typeface="Helvetica"/>
              <a:sym typeface="Helvetica"/>
            </a:endParaRPr>
          </a:p>
          <a:p>
            <a:pPr defTabSz="825500">
              <a:lnSpc>
                <a:spcPct val="100000"/>
              </a:lnSpc>
              <a:defRPr sz="5500" b="1" spc="0">
                <a:latin typeface="+mn-lt"/>
                <a:ea typeface="+mn-ea"/>
                <a:cs typeface="+mn-cs"/>
                <a:sym typeface="Helvetica Neue"/>
              </a:defRPr>
            </a:pPr>
            <a:r>
              <a:rPr dirty="0"/>
              <a:t>Mr. Aditya Sinha</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9" name="What is the application?"/>
          <p:cNvSpPr txBox="1">
            <a:spLocks noGrp="1"/>
          </p:cNvSpPr>
          <p:nvPr>
            <p:ph type="title"/>
          </p:nvPr>
        </p:nvSpPr>
        <p:spPr>
          <a:prstGeom prst="rect">
            <a:avLst/>
          </a:prstGeom>
        </p:spPr>
        <p:txBody>
          <a:bodyPr/>
          <a:lstStyle>
            <a:lvl1pPr algn="just"/>
          </a:lstStyle>
          <a:p>
            <a:r>
              <a:t>What is the application?</a:t>
            </a:r>
          </a:p>
        </p:txBody>
      </p:sp>
      <p:sp>
        <p:nvSpPr>
          <p:cNvPr id="160" name="Our application for the project is a path planning algorithm.…"/>
          <p:cNvSpPr txBox="1">
            <a:spLocks noGrp="1"/>
          </p:cNvSpPr>
          <p:nvPr>
            <p:ph type="body" idx="1"/>
          </p:nvPr>
        </p:nvSpPr>
        <p:spPr>
          <a:xfrm>
            <a:off x="1206500" y="2910495"/>
            <a:ext cx="21971000" cy="9594021"/>
          </a:xfrm>
          <a:prstGeom prst="rect">
            <a:avLst/>
          </a:prstGeom>
        </p:spPr>
        <p:txBody>
          <a:bodyPr/>
          <a:lstStyle/>
          <a:p>
            <a:pPr marL="524255" indent="-524255" algn="just" defTabSz="2096971">
              <a:spcBef>
                <a:spcPts val="3800"/>
              </a:spcBef>
              <a:defRPr sz="4128"/>
            </a:pPr>
            <a:r>
              <a:t>Our application for the project is a </a:t>
            </a:r>
            <a:r>
              <a:rPr b="1"/>
              <a:t>path planning algorithm</a:t>
            </a:r>
            <a:r>
              <a:t>. </a:t>
            </a:r>
          </a:p>
          <a:p>
            <a:pPr marL="524255" indent="-524255" algn="just" defTabSz="2096971">
              <a:spcBef>
                <a:spcPts val="3800"/>
              </a:spcBef>
              <a:defRPr sz="4128"/>
            </a:pPr>
            <a:r>
              <a:t>The path planning problem is one of the most </a:t>
            </a:r>
            <a:r>
              <a:rPr i="1"/>
              <a:t>interesting and researched topics</a:t>
            </a:r>
            <a:r>
              <a:t>.</a:t>
            </a:r>
          </a:p>
          <a:p>
            <a:pPr marL="524255" indent="-524255" algn="just" defTabSz="2096971">
              <a:spcBef>
                <a:spcPts val="3800"/>
              </a:spcBef>
              <a:defRPr sz="4128"/>
            </a:pPr>
            <a:r>
              <a:t>Path planning is a non-deterministic polynomial-time ("NP") hard problem with the task of finding a continuous path that connects the system from the first to the last goal. The complexity of the problem increases with increasing degrees of system freedom. The path to be followed will be de determined based on obstacles and situations, for example, consider the shortest route between the final points, or a short time to travel without a collision, etc.</a:t>
            </a:r>
          </a:p>
          <a:p>
            <a:pPr marL="524255" indent="-524255" algn="just" defTabSz="2096971">
              <a:spcBef>
                <a:spcPts val="3800"/>
              </a:spcBef>
              <a:defRPr sz="4128"/>
            </a:pPr>
            <a:r>
              <a:t>These algorithms are commonly used in applications, such as </a:t>
            </a:r>
            <a:r>
              <a:rPr b="1"/>
              <a:t>Google Maps</a:t>
            </a:r>
            <a:r>
              <a:t> and other </a:t>
            </a:r>
            <a:r>
              <a:rPr b="1"/>
              <a:t>traffic routing systems</a:t>
            </a:r>
            <a:r>
              <a:t>. A more advanced version of this algorithm is getting used in autonomous driving vehicles. </a:t>
            </a:r>
          </a:p>
          <a:p>
            <a:pPr marL="524255" indent="-524255" algn="just" defTabSz="2096971">
              <a:spcBef>
                <a:spcPts val="3800"/>
              </a:spcBef>
              <a:defRPr sz="4128"/>
            </a:pPr>
            <a:r>
              <a:t>In our project, we will implement a path planning algorithm on a grid cell. And will find the shortest path for our object to move from S to E without any collisions.</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2" name="What is a Possible Solution?"/>
          <p:cNvSpPr txBox="1">
            <a:spLocks noGrp="1"/>
          </p:cNvSpPr>
          <p:nvPr>
            <p:ph type="body" sz="half" idx="1"/>
          </p:nvPr>
        </p:nvSpPr>
        <p:spPr>
          <a:prstGeom prst="rect">
            <a:avLst/>
          </a:prstGeom>
        </p:spPr>
        <p:txBody>
          <a:bodyPr/>
          <a:lstStyle/>
          <a:p>
            <a:r>
              <a:t>What is a Possible Solution?</a:t>
            </a:r>
            <a:r>
              <a:rPr sz="1200" spc="-24">
                <a:latin typeface="Times Roman"/>
                <a:ea typeface="Times Roman"/>
                <a:cs typeface="Times Roman"/>
                <a:sym typeface="Times Roman"/>
              </a:rPr>
              <a:t> </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4" name="Solution is"/>
          <p:cNvSpPr txBox="1">
            <a:spLocks noGrp="1"/>
          </p:cNvSpPr>
          <p:nvPr>
            <p:ph type="title"/>
          </p:nvPr>
        </p:nvSpPr>
        <p:spPr>
          <a:prstGeom prst="rect">
            <a:avLst/>
          </a:prstGeom>
        </p:spPr>
        <p:txBody>
          <a:bodyPr/>
          <a:lstStyle>
            <a:lvl1pPr algn="just"/>
          </a:lstStyle>
          <a:p>
            <a:r>
              <a:t>Solution is</a:t>
            </a:r>
          </a:p>
        </p:txBody>
      </p:sp>
      <p:sp>
        <p:nvSpPr>
          <p:cNvPr id="165" name="One possible solution to the pathfinding problem is to use the Breadth-First-Search or in short BFS algorithm to find the shortest possible path.…"/>
          <p:cNvSpPr txBox="1">
            <a:spLocks noGrp="1"/>
          </p:cNvSpPr>
          <p:nvPr>
            <p:ph type="body" idx="1"/>
          </p:nvPr>
        </p:nvSpPr>
        <p:spPr>
          <a:xfrm>
            <a:off x="1206500" y="2992406"/>
            <a:ext cx="21971000" cy="9512110"/>
          </a:xfrm>
          <a:prstGeom prst="rect">
            <a:avLst/>
          </a:prstGeom>
        </p:spPr>
        <p:txBody>
          <a:bodyPr/>
          <a:lstStyle/>
          <a:p>
            <a:pPr marL="560831" indent="-560831" algn="just" defTabSz="2243271">
              <a:spcBef>
                <a:spcPts val="4100"/>
              </a:spcBef>
              <a:defRPr sz="4416"/>
            </a:pPr>
            <a:r>
              <a:t>One possible solution to the pathfinding problem is to use the </a:t>
            </a:r>
            <a:r>
              <a:rPr b="1"/>
              <a:t>Breadth-First-Search</a:t>
            </a:r>
            <a:r>
              <a:t> or in short BFS algorithm </a:t>
            </a:r>
            <a:r>
              <a:rPr b="1"/>
              <a:t>to find the shortest possible path</a:t>
            </a:r>
            <a:r>
              <a:t>. </a:t>
            </a:r>
          </a:p>
          <a:p>
            <a:pPr marL="560831" indent="-560831" algn="just" defTabSz="2243271">
              <a:spcBef>
                <a:spcPts val="4100"/>
              </a:spcBef>
              <a:defRPr sz="4416"/>
            </a:pPr>
            <a:r>
              <a:t>The way to use is to create a grid in the area which contains the start the end and all the obstacles. </a:t>
            </a:r>
          </a:p>
          <a:p>
            <a:pPr marL="560831" indent="-560831" algn="just" defTabSz="2243271">
              <a:spcBef>
                <a:spcPts val="4100"/>
              </a:spcBef>
              <a:defRPr sz="4416"/>
            </a:pPr>
            <a:r>
              <a:t>Apply the BFS algorithm on the cells of this grid starting from the cell which contains the start point and then moving progressively toward the cell that contains the endpoint. </a:t>
            </a:r>
          </a:p>
          <a:p>
            <a:pPr marL="560831" indent="-560831" algn="just" defTabSz="2243271">
              <a:spcBef>
                <a:spcPts val="4100"/>
              </a:spcBef>
              <a:defRPr sz="4416"/>
            </a:pPr>
            <a:r>
              <a:t>The BFS algorithm is used here to select which cell to move and to finally visualize a path This created area is called GRAPH in computational terms. </a:t>
            </a:r>
          </a:p>
          <a:p>
            <a:pPr marL="560831" indent="-560831" algn="just" defTabSz="2243271">
              <a:spcBef>
                <a:spcPts val="4100"/>
              </a:spcBef>
              <a:defRPr sz="4416"/>
            </a:pPr>
            <a:r>
              <a:t>BFS is a method of traversing trees (another type of data structure) which can also be applied to graphs as they are similar to graphs with the only difference that we can have level order connections in graphs. </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7" name="BFS Algorithm"/>
          <p:cNvSpPr txBox="1">
            <a:spLocks noGrp="1"/>
          </p:cNvSpPr>
          <p:nvPr>
            <p:ph type="body" sz="half" idx="1"/>
          </p:nvPr>
        </p:nvSpPr>
        <p:spPr>
          <a:prstGeom prst="rect">
            <a:avLst/>
          </a:prstGeom>
        </p:spPr>
        <p:txBody>
          <a:bodyPr/>
          <a:lstStyle/>
          <a:p>
            <a:r>
              <a:t>BFS Algorithm</a:t>
            </a:r>
            <a:r>
              <a:rPr sz="1200" spc="-24">
                <a:latin typeface="Times Roman"/>
                <a:ea typeface="Times Roman"/>
                <a:cs typeface="Times Roman"/>
                <a:sym typeface="Times Roman"/>
              </a:rPr>
              <a:t> </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69" name="About BFS Algorithm"/>
          <p:cNvSpPr txBox="1">
            <a:spLocks noGrp="1"/>
          </p:cNvSpPr>
          <p:nvPr>
            <p:ph type="title"/>
          </p:nvPr>
        </p:nvSpPr>
        <p:spPr>
          <a:prstGeom prst="rect">
            <a:avLst/>
          </a:prstGeom>
        </p:spPr>
        <p:txBody>
          <a:bodyPr/>
          <a:lstStyle>
            <a:lvl1pPr algn="just"/>
          </a:lstStyle>
          <a:p>
            <a:r>
              <a:t>About BFS Algorithm</a:t>
            </a:r>
          </a:p>
        </p:txBody>
      </p:sp>
      <p:sp>
        <p:nvSpPr>
          <p:cNvPr id="170" name="Breadth-first search (BFS) is an algorithm that is used to graph data or search tree or traverse structures.…"/>
          <p:cNvSpPr txBox="1">
            <a:spLocks noGrp="1"/>
          </p:cNvSpPr>
          <p:nvPr>
            <p:ph type="body" idx="1"/>
          </p:nvPr>
        </p:nvSpPr>
        <p:spPr>
          <a:xfrm>
            <a:off x="1206500" y="2800592"/>
            <a:ext cx="21971000" cy="9703924"/>
          </a:xfrm>
          <a:prstGeom prst="rect">
            <a:avLst/>
          </a:prstGeom>
        </p:spPr>
        <p:txBody>
          <a:bodyPr/>
          <a:lstStyle/>
          <a:p>
            <a:pPr algn="just"/>
            <a:r>
              <a:t>Breadth-first search (BFS) is an algorithm that is </a:t>
            </a:r>
            <a:r>
              <a:rPr b="1"/>
              <a:t>used to graph data or search tree or traverse structures</a:t>
            </a:r>
            <a:r>
              <a:t>. </a:t>
            </a:r>
          </a:p>
          <a:p>
            <a:pPr algn="just"/>
            <a:r>
              <a:t>Let us understand the working of the algorithm with an example</a:t>
            </a:r>
          </a:p>
          <a:p>
            <a:pPr lvl="1" algn="just">
              <a:buSzPct val="40000"/>
              <a:buBlip>
                <a:blip r:embed="rId3"/>
              </a:buBlip>
            </a:pPr>
            <a:r>
              <a:t>In the various levels of the data, you can mark any node as the starting or initial node to begin traversing. </a:t>
            </a:r>
          </a:p>
          <a:p>
            <a:pPr lvl="1" algn="just">
              <a:buSzPct val="40000"/>
              <a:buBlip>
                <a:blip r:embed="rId3"/>
              </a:buBlip>
            </a:pPr>
            <a:r>
              <a:t>The BFS will visit the node and mark it as visited and places it in the queue. </a:t>
            </a:r>
          </a:p>
          <a:p>
            <a:pPr lvl="1" algn="just">
              <a:buSzPct val="40000"/>
              <a:buBlip>
                <a:blip r:embed="rId3"/>
              </a:buBlip>
            </a:pPr>
            <a:r>
              <a:t>Now the BFS will visit the nearest and un-visited nodes and mark them. These values are also added to the queue.</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72" name="* Step-1: Each vertex or node in the graph is known. For instance, you can mark the node as V…"/>
          <p:cNvSpPr txBox="1">
            <a:spLocks noGrp="1"/>
          </p:cNvSpPr>
          <p:nvPr>
            <p:ph type="body" idx="1"/>
          </p:nvPr>
        </p:nvSpPr>
        <p:spPr>
          <a:xfrm>
            <a:off x="1206500" y="1211484"/>
            <a:ext cx="21971000" cy="11293032"/>
          </a:xfrm>
          <a:prstGeom prst="rect">
            <a:avLst/>
          </a:prstGeom>
        </p:spPr>
        <p:txBody>
          <a:bodyPr/>
          <a:lstStyle/>
          <a:p>
            <a:pPr marL="0" indent="0" algn="just">
              <a:buSzTx/>
              <a:buNone/>
            </a:pPr>
            <a:r>
              <a:t>* Step-1: Each vertex or node in the graph is known. For instance, you can mark the node as V </a:t>
            </a:r>
          </a:p>
          <a:p>
            <a:pPr marL="0" indent="0" algn="just">
              <a:buSzTx/>
              <a:buNone/>
            </a:pPr>
            <a:r>
              <a:t>* Step-2: In case the vertex V is not accessed then add the vertex V into the BFS Queue</a:t>
            </a:r>
          </a:p>
          <a:p>
            <a:pPr marL="0" indent="0" algn="just">
              <a:buSzTx/>
              <a:buNone/>
            </a:pPr>
            <a:r>
              <a:t>* Step-3: Start the BFS search, and after completion, Mark vertex V as visited.</a:t>
            </a:r>
          </a:p>
          <a:p>
            <a:pPr marL="0" indent="0" algn="just">
              <a:buSzTx/>
              <a:buNone/>
            </a:pPr>
            <a:r>
              <a:t>* Step-4: The BFS queue is still not empty, hence remove the vertex V of the graph from the queue.</a:t>
            </a:r>
          </a:p>
          <a:p>
            <a:pPr marL="0" indent="0" algn="just">
              <a:buSzTx/>
              <a:buNone/>
            </a:pPr>
            <a:r>
              <a:t>* Step-5: Retrieve all the remaining vertices on the graph that are adjacent to the vertex V</a:t>
            </a:r>
          </a:p>
          <a:p>
            <a:pPr marL="0" indent="0" algn="just">
              <a:buSzTx/>
              <a:buNone/>
            </a:pPr>
            <a:r>
              <a:t>* Step-6: For each adjacent vertex let’s say V1, in case it is not visited yet then add V1 to the BFS queue</a:t>
            </a:r>
          </a:p>
          <a:p>
            <a:pPr marL="0" indent="0" algn="just">
              <a:buSzTx/>
              <a:buNone/>
            </a:pPr>
            <a:r>
              <a:t>* Step-7: BFS will visit V1 and mark it as visited and delete it from the queue.</a:t>
            </a:r>
          </a:p>
          <a:p>
            <a:pPr marL="0" indent="0" algn="just">
              <a:buSzTx/>
              <a:buNone/>
            </a:pPr>
            <a:r>
              <a:t>* Step-8: Move to the next vertex and repeat the process </a:t>
            </a:r>
          </a:p>
        </p:txBody>
      </p:sp>
    </p:spTree>
  </p:cSld>
  <p:clrMapOvr>
    <a:masterClrMapping/>
  </p:clrMapOvr>
  <mc:AlternateContent xmlns:mc="http://schemas.openxmlformats.org/markup-compatibility/2006" xmlns:p14="http://schemas.microsoft.com/office/powerpoint/2010/main">
    <mc:Choice Requires="p14">
      <p:transition spd="slow" p14:dur="2000">
        <p14:prism dir="r" isContent="1"/>
      </p:transition>
    </mc:Choice>
    <mc:Fallback xmlns="" xmlns:m="http://schemas.openxmlformats.org/officeDocument/2006/math" xmlns:a14="http://schemas.microsoft.com/office/drawing/2010/main">
      <p:transition spd="slow">
        <p:fade/>
      </p:transition>
    </mc:Fallback>
  </mc:AlternateContent>
</p:sld>
</file>

<file path=ppt/theme/theme1.xml><?xml version="1.0" encoding="utf-8"?>
<a:theme xmlns:a="http://schemas.openxmlformats.org/drawingml/2006/main" name="33_DynamicLight">
  <a:themeElements>
    <a:clrScheme name="33_DynamicLight">
      <a:dk1>
        <a:srgbClr val="5E5E5E"/>
      </a:dk1>
      <a:lt1>
        <a:srgbClr val="005E00"/>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Neue"/>
        <a:ea typeface="Helvetica Neue"/>
        <a:cs typeface="Helvetica Neue"/>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3_DynamicLight">
  <a:themeElements>
    <a:clrScheme name="33_DynamicLight">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Neue"/>
        <a:ea typeface="Helvetica Neue"/>
        <a:cs typeface="Helvetica Neue"/>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1751</Words>
  <Application>Microsoft Office PowerPoint</Application>
  <PresentationFormat>Custom</PresentationFormat>
  <Paragraphs>101</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Helvetica</vt:lpstr>
      <vt:lpstr>Helvetica Neue</vt:lpstr>
      <vt:lpstr>Helvetica Neue Medium</vt:lpstr>
      <vt:lpstr>Times Roman</vt:lpstr>
      <vt:lpstr>33_DynamicLight</vt:lpstr>
      <vt:lpstr>Path Planning using BFS </vt:lpstr>
      <vt:lpstr>PowerPoint Presentation</vt:lpstr>
      <vt:lpstr>PowerPoint Presentation</vt:lpstr>
      <vt:lpstr>What is the application?</vt:lpstr>
      <vt:lpstr>PowerPoint Presentation</vt:lpstr>
      <vt:lpstr>Solution is</vt:lpstr>
      <vt:lpstr>PowerPoint Presentation</vt:lpstr>
      <vt:lpstr>About BFS Algorithm</vt:lpstr>
      <vt:lpstr>PowerPoint Presentation</vt:lpstr>
      <vt:lpstr>PowerPoint Presentation</vt:lpstr>
      <vt:lpstr>PowerPoint Presentation</vt:lpstr>
      <vt:lpstr>Details of the Data Structure </vt:lpstr>
      <vt:lpstr>PowerPoint Presentation</vt:lpstr>
      <vt:lpstr>PowerPoint Presentation</vt:lpstr>
      <vt:lpstr>Implementation Details </vt:lpstr>
      <vt:lpstr>Backend </vt:lpstr>
      <vt:lpstr>Frontend </vt:lpstr>
      <vt:lpstr>Complexity Analysis </vt:lpstr>
      <vt:lpstr>Time Complexity </vt:lpstr>
      <vt:lpstr>Space Complexity </vt:lpstr>
      <vt:lpstr>Observations</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Path Planning using BFS </dc:title>
  <cp:lastModifiedBy>Sparsh Prajapati [CSE - 2020]</cp:lastModifiedBy>
  <cp:revision>2</cp:revision>
  <dcterms:modified xsi:type="dcterms:W3CDTF">2022-11-08T17:40:21Z</dcterms:modified>
</cp:coreProperties>
</file>